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60" r:id="rId6"/>
    <p:sldId id="262" r:id="rId7"/>
    <p:sldId id="259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Analysis.xlsx]Annual Hires!PivotTable1</c:name>
    <c:fmtId val="7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'Annual Hires'!$B$3:$B$4</c:f>
              <c:strCache>
                <c:ptCount val="1"/>
                <c:pt idx="0">
                  <c:v>F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'Annual Hires'!$A$5:$A$13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Hires'!$B$5:$B$13</c:f>
              <c:numCache>
                <c:formatCode>General</c:formatCode>
                <c:ptCount val="8"/>
                <c:pt idx="1">
                  <c:v>1</c:v>
                </c:pt>
                <c:pt idx="2">
                  <c:v>22</c:v>
                </c:pt>
                <c:pt idx="3">
                  <c:v>40</c:v>
                </c:pt>
                <c:pt idx="4">
                  <c:v>10</c:v>
                </c:pt>
                <c:pt idx="5">
                  <c:v>7</c:v>
                </c:pt>
                <c:pt idx="6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87-436F-8F60-50C027B0BC13}"/>
            </c:ext>
          </c:extLst>
        </c:ser>
        <c:ser>
          <c:idx val="1"/>
          <c:order val="1"/>
          <c:tx>
            <c:strRef>
              <c:f>'Annual Hires'!$C$3:$C$4</c:f>
              <c:strCache>
                <c:ptCount val="1"/>
                <c:pt idx="0">
                  <c:v>M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'Annual Hires'!$A$5:$A$13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Hires'!$C$5:$C$13</c:f>
              <c:numCache>
                <c:formatCode>General</c:formatCode>
                <c:ptCount val="8"/>
                <c:pt idx="0">
                  <c:v>1</c:v>
                </c:pt>
                <c:pt idx="1">
                  <c:v>5</c:v>
                </c:pt>
                <c:pt idx="2">
                  <c:v>52</c:v>
                </c:pt>
                <c:pt idx="3">
                  <c:v>108</c:v>
                </c:pt>
                <c:pt idx="4">
                  <c:v>28</c:v>
                </c:pt>
                <c:pt idx="5">
                  <c:v>7</c:v>
                </c:pt>
                <c:pt idx="6">
                  <c:v>1</c:v>
                </c:pt>
                <c:pt idx="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87-436F-8F60-50C027B0BC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33126480"/>
        <c:axId val="1729264736"/>
      </c:barChart>
      <c:catAx>
        <c:axId val="1733126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9264736"/>
        <c:crosses val="autoZero"/>
        <c:auto val="1"/>
        <c:lblAlgn val="ctr"/>
        <c:lblOffset val="100"/>
        <c:noMultiLvlLbl val="0"/>
      </c:catAx>
      <c:valAx>
        <c:axId val="1729264736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3126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5263161151946698"/>
          <c:y val="0.39625272686294538"/>
          <c:w val="7.9999982318003635E-2"/>
          <c:h val="0.15236215473299417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Analysis.xlsx]Annual Emp Hired by Dept!PivotTable5</c:name>
    <c:fmtId val="8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'Annual Emp Hired by Dept'!$B$3:$B$4</c:f>
              <c:strCache>
                <c:ptCount val="1"/>
                <c:pt idx="0">
                  <c:v>Executive General and Administration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Dept'!$B$5:$B$13</c:f>
              <c:numCache>
                <c:formatCode>General</c:formatCode>
                <c:ptCount val="8"/>
                <c:pt idx="2">
                  <c:v>9</c:v>
                </c:pt>
                <c:pt idx="3">
                  <c:v>22</c:v>
                </c:pt>
                <c:pt idx="4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638-4A44-A9AE-256805D5BE89}"/>
            </c:ext>
          </c:extLst>
        </c:ser>
        <c:ser>
          <c:idx val="1"/>
          <c:order val="1"/>
          <c:tx>
            <c:strRef>
              <c:f>'Annual Emp Hired by Dept'!$C$3:$C$4</c:f>
              <c:strCache>
                <c:ptCount val="1"/>
                <c:pt idx="0">
                  <c:v>Inventory Management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Dept'!$C$5:$C$13</c:f>
              <c:numCache>
                <c:formatCode>General</c:formatCode>
                <c:ptCount val="8"/>
                <c:pt idx="2">
                  <c:v>3</c:v>
                </c:pt>
                <c:pt idx="3">
                  <c:v>6</c:v>
                </c:pt>
                <c:pt idx="4">
                  <c:v>8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638-4A44-A9AE-256805D5BE89}"/>
            </c:ext>
          </c:extLst>
        </c:ser>
        <c:ser>
          <c:idx val="2"/>
          <c:order val="2"/>
          <c:tx>
            <c:strRef>
              <c:f>'Annual Emp Hired by Dept'!$D$3:$D$4</c:f>
              <c:strCache>
                <c:ptCount val="1"/>
                <c:pt idx="0">
                  <c:v>Manufacturing</c:v>
                </c:pt>
              </c:strCache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Dept'!$D$5:$D$13</c:f>
              <c:numCache>
                <c:formatCode>General</c:formatCode>
                <c:ptCount val="8"/>
                <c:pt idx="0">
                  <c:v>1</c:v>
                </c:pt>
                <c:pt idx="1">
                  <c:v>1</c:v>
                </c:pt>
                <c:pt idx="2">
                  <c:v>54</c:v>
                </c:pt>
                <c:pt idx="3">
                  <c:v>107</c:v>
                </c:pt>
                <c:pt idx="4">
                  <c:v>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638-4A44-A9AE-256805D5BE89}"/>
            </c:ext>
          </c:extLst>
        </c:ser>
        <c:ser>
          <c:idx val="3"/>
          <c:order val="3"/>
          <c:tx>
            <c:strRef>
              <c:f>'Annual Emp Hired by Dept'!$E$3:$E$4</c:f>
              <c:strCache>
                <c:ptCount val="1"/>
                <c:pt idx="0">
                  <c:v>Quality Assurance</c:v>
                </c:pt>
              </c:strCache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4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Dept'!$E$5:$E$13</c:f>
              <c:numCache>
                <c:formatCode>General</c:formatCode>
                <c:ptCount val="8"/>
                <c:pt idx="2">
                  <c:v>3</c:v>
                </c:pt>
                <c:pt idx="3">
                  <c:v>7</c:v>
                </c:pt>
                <c:pt idx="4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638-4A44-A9AE-256805D5BE89}"/>
            </c:ext>
          </c:extLst>
        </c:ser>
        <c:ser>
          <c:idx val="4"/>
          <c:order val="4"/>
          <c:tx>
            <c:strRef>
              <c:f>'Annual Emp Hired by Dept'!$F$3:$F$4</c:f>
              <c:strCache>
                <c:ptCount val="1"/>
                <c:pt idx="0">
                  <c:v>Research and Development</c:v>
                </c:pt>
              </c:strCache>
            </c:strRef>
          </c:tx>
          <c:spPr>
            <a:ln w="349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5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Dept'!$F$5:$F$13</c:f>
              <c:numCache>
                <c:formatCode>General</c:formatCode>
                <c:ptCount val="8"/>
                <c:pt idx="1">
                  <c:v>3</c:v>
                </c:pt>
                <c:pt idx="2">
                  <c:v>4</c:v>
                </c:pt>
                <c:pt idx="3">
                  <c:v>3</c:v>
                </c:pt>
                <c:pt idx="4">
                  <c:v>3</c:v>
                </c:pt>
                <c:pt idx="5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638-4A44-A9AE-256805D5BE89}"/>
            </c:ext>
          </c:extLst>
        </c:ser>
        <c:ser>
          <c:idx val="5"/>
          <c:order val="5"/>
          <c:tx>
            <c:strRef>
              <c:f>'Annual Emp Hired by Dept'!$G$3:$G$4</c:f>
              <c:strCache>
                <c:ptCount val="1"/>
                <c:pt idx="0">
                  <c:v>Sales and Marketing</c:v>
                </c:pt>
              </c:strCache>
            </c:strRef>
          </c:tx>
          <c:spPr>
            <a:ln w="349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6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strRef>
              <c:f>'Annual Emp Hired by Dept'!$A$5:$A$13</c:f>
              <c:strCache>
                <c:ptCount val="8"/>
                <c:pt idx="0">
                  <c:v>2006</c:v>
                </c:pt>
                <c:pt idx="1">
                  <c:v>2007</c:v>
                </c:pt>
                <c:pt idx="2">
                  <c:v>2008</c:v>
                </c:pt>
                <c:pt idx="3">
                  <c:v>2009</c:v>
                </c:pt>
                <c:pt idx="4">
                  <c:v>2010</c:v>
                </c:pt>
                <c:pt idx="5">
                  <c:v>2011</c:v>
                </c:pt>
                <c:pt idx="6">
                  <c:v>2012</c:v>
                </c:pt>
                <c:pt idx="7">
                  <c:v>2013</c:v>
                </c:pt>
              </c:strCache>
            </c:strRef>
          </c:cat>
          <c:val>
            <c:numRef>
              <c:f>'Annual Emp Hired by Dept'!$G$5:$G$13</c:f>
              <c:numCache>
                <c:formatCode>General</c:formatCode>
                <c:ptCount val="8"/>
                <c:pt idx="1">
                  <c:v>2</c:v>
                </c:pt>
                <c:pt idx="2">
                  <c:v>1</c:v>
                </c:pt>
                <c:pt idx="3">
                  <c:v>3</c:v>
                </c:pt>
                <c:pt idx="5">
                  <c:v>12</c:v>
                </c:pt>
                <c:pt idx="6">
                  <c:v>2</c:v>
                </c:pt>
                <c:pt idx="7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638-4A44-A9AE-256805D5BE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28118160"/>
        <c:axId val="1829665904"/>
      </c:lineChart>
      <c:catAx>
        <c:axId val="1728118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9665904"/>
        <c:crosses val="autoZero"/>
        <c:auto val="1"/>
        <c:lblAlgn val="ctr"/>
        <c:lblOffset val="100"/>
        <c:noMultiLvlLbl val="0"/>
      </c:catAx>
      <c:valAx>
        <c:axId val="1829665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8118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Analysis.xlsx]Avg Pay Rate per Age Group!PivotTable2</c:name>
    <c:fmtId val="7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star"/>
          <c:size val="5"/>
          <c:spPr>
            <a:noFill/>
            <a:ln w="9525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'Avg Pay Rate per Age Group'!$B$3:$B$4</c:f>
              <c:strCache>
                <c:ptCount val="1"/>
                <c:pt idx="0">
                  <c:v>20-30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'Avg Pay Rate per Age Group'!$A$5:$A$11</c:f>
              <c:strCache>
                <c:ptCount val="6"/>
                <c:pt idx="0">
                  <c:v>Executive General and Administration</c:v>
                </c:pt>
                <c:pt idx="1">
                  <c:v>Inventory Management</c:v>
                </c:pt>
                <c:pt idx="2">
                  <c:v>Manufacturing</c:v>
                </c:pt>
                <c:pt idx="3">
                  <c:v>Quality Assurance</c:v>
                </c:pt>
                <c:pt idx="4">
                  <c:v>Research and Development</c:v>
                </c:pt>
                <c:pt idx="5">
                  <c:v>Sales and Marketing</c:v>
                </c:pt>
              </c:strCache>
            </c:strRef>
          </c:cat>
          <c:val>
            <c:numRef>
              <c:f>'Avg Pay Rate per Age Group'!$B$5:$B$11</c:f>
              <c:numCache>
                <c:formatCode>General</c:formatCode>
                <c:ptCount val="6"/>
                <c:pt idx="0" formatCode="_(&quot;$&quot;* #,##0.00_);_(&quot;$&quot;* \(#,##0.00\);_(&quot;$&quot;* &quot;-&quot;??_);_(@_)">
                  <c:v>27.4038</c:v>
                </c:pt>
                <c:pt idx="2" formatCode="_(&quot;$&quot;* #,##0.00_);_(&quot;$&quot;* \(#,##0.00\);_(&quot;$&quot;* &quot;-&quot;??_);_(@_)">
                  <c:v>13.4375</c:v>
                </c:pt>
                <c:pt idx="3" formatCode="_(&quot;$&quot;* #,##0.00_);_(&quot;$&quot;* \(#,##0.00\);_(&quot;$&quot;* &quot;-&quot;??_);_(@_)">
                  <c:v>13.701899999999998</c:v>
                </c:pt>
                <c:pt idx="4" formatCode="_(&quot;$&quot;* #,##0.00_);_(&quot;$&quot;* \(#,##0.00\);_(&quot;$&quot;* &quot;-&quot;??_);_(@_)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A0-4132-98D5-EB2C7E747E07}"/>
            </c:ext>
          </c:extLst>
        </c:ser>
        <c:ser>
          <c:idx val="1"/>
          <c:order val="1"/>
          <c:tx>
            <c:strRef>
              <c:f>'Avg Pay Rate per Age Group'!$C$3:$C$4</c:f>
              <c:strCache>
                <c:ptCount val="1"/>
                <c:pt idx="0">
                  <c:v>31-40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'Avg Pay Rate per Age Group'!$A$5:$A$11</c:f>
              <c:strCache>
                <c:ptCount val="6"/>
                <c:pt idx="0">
                  <c:v>Executive General and Administration</c:v>
                </c:pt>
                <c:pt idx="1">
                  <c:v>Inventory Management</c:v>
                </c:pt>
                <c:pt idx="2">
                  <c:v>Manufacturing</c:v>
                </c:pt>
                <c:pt idx="3">
                  <c:v>Quality Assurance</c:v>
                </c:pt>
                <c:pt idx="4">
                  <c:v>Research and Development</c:v>
                </c:pt>
                <c:pt idx="5">
                  <c:v>Sales and Marketing</c:v>
                </c:pt>
              </c:strCache>
            </c:strRef>
          </c:cat>
          <c:val>
            <c:numRef>
              <c:f>'Avg Pay Rate per Age Group'!$C$5:$C$11</c:f>
              <c:numCache>
                <c:formatCode>_("$"* #,##0.00_);_("$"* \(#,##0.00\);_("$"* "-"??_);_(@_)</c:formatCode>
                <c:ptCount val="6"/>
                <c:pt idx="0">
                  <c:v>26.915292307692308</c:v>
                </c:pt>
                <c:pt idx="1">
                  <c:v>14.3956</c:v>
                </c:pt>
                <c:pt idx="2">
                  <c:v>14.870527710843373</c:v>
                </c:pt>
                <c:pt idx="3">
                  <c:v>12.551266666666669</c:v>
                </c:pt>
                <c:pt idx="4">
                  <c:v>39.932716666666671</c:v>
                </c:pt>
                <c:pt idx="5">
                  <c:v>16.346150000000002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A0-4132-98D5-EB2C7E747E07}"/>
            </c:ext>
          </c:extLst>
        </c:ser>
        <c:ser>
          <c:idx val="2"/>
          <c:order val="2"/>
          <c:tx>
            <c:strRef>
              <c:f>'Avg Pay Rate per Age Group'!$D$3:$D$4</c:f>
              <c:strCache>
                <c:ptCount val="1"/>
                <c:pt idx="0">
                  <c:v>41-50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'Avg Pay Rate per Age Group'!$A$5:$A$11</c:f>
              <c:strCache>
                <c:ptCount val="6"/>
                <c:pt idx="0">
                  <c:v>Executive General and Administration</c:v>
                </c:pt>
                <c:pt idx="1">
                  <c:v>Inventory Management</c:v>
                </c:pt>
                <c:pt idx="2">
                  <c:v>Manufacturing</c:v>
                </c:pt>
                <c:pt idx="3">
                  <c:v>Quality Assurance</c:v>
                </c:pt>
                <c:pt idx="4">
                  <c:v>Research and Development</c:v>
                </c:pt>
                <c:pt idx="5">
                  <c:v>Sales and Marketing</c:v>
                </c:pt>
              </c:strCache>
            </c:strRef>
          </c:cat>
          <c:val>
            <c:numRef>
              <c:f>'Avg Pay Rate per Age Group'!$D$5:$D$11</c:f>
              <c:numCache>
                <c:formatCode>_("$"* #,##0.00_);_("$"* \(#,##0.00\);_("$"* "-"??_);_(@_)</c:formatCode>
                <c:ptCount val="6"/>
                <c:pt idx="0">
                  <c:v>29.783652631578949</c:v>
                </c:pt>
                <c:pt idx="1">
                  <c:v>16.427333333333333</c:v>
                </c:pt>
                <c:pt idx="2">
                  <c:v>13.333493750000001</c:v>
                </c:pt>
                <c:pt idx="3">
                  <c:v>17.819240000000001</c:v>
                </c:pt>
                <c:pt idx="4">
                  <c:v>45.525633333333332</c:v>
                </c:pt>
                <c:pt idx="5">
                  <c:v>31.840266666666665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4A0-4132-98D5-EB2C7E747E07}"/>
            </c:ext>
          </c:extLst>
        </c:ser>
        <c:ser>
          <c:idx val="3"/>
          <c:order val="3"/>
          <c:tx>
            <c:strRef>
              <c:f>'Avg Pay Rate per Age Group'!$E$3:$E$4</c:f>
              <c:strCache>
                <c:ptCount val="1"/>
                <c:pt idx="0">
                  <c:v>51-60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'Avg Pay Rate per Age Group'!$A$5:$A$11</c:f>
              <c:strCache>
                <c:ptCount val="6"/>
                <c:pt idx="0">
                  <c:v>Executive General and Administration</c:v>
                </c:pt>
                <c:pt idx="1">
                  <c:v>Inventory Management</c:v>
                </c:pt>
                <c:pt idx="2">
                  <c:v>Manufacturing</c:v>
                </c:pt>
                <c:pt idx="3">
                  <c:v>Quality Assurance</c:v>
                </c:pt>
                <c:pt idx="4">
                  <c:v>Research and Development</c:v>
                </c:pt>
                <c:pt idx="5">
                  <c:v>Sales and Marketing</c:v>
                </c:pt>
              </c:strCache>
            </c:strRef>
          </c:cat>
          <c:val>
            <c:numRef>
              <c:f>'Avg Pay Rate per Age Group'!$E$5:$E$11</c:f>
              <c:numCache>
                <c:formatCode>_("$"* #,##0.00_);_("$"* \(#,##0.00\);_("$"* "-"??_);_(@_)</c:formatCode>
                <c:ptCount val="6"/>
                <c:pt idx="0">
                  <c:v>13.461499999999999</c:v>
                </c:pt>
                <c:pt idx="1">
                  <c:v>18.269200000000001</c:v>
                </c:pt>
                <c:pt idx="2">
                  <c:v>12.98</c:v>
                </c:pt>
                <c:pt idx="3">
                  <c:v>10.5769</c:v>
                </c:pt>
                <c:pt idx="4">
                  <c:v>30.128200000000003</c:v>
                </c:pt>
                <c:pt idx="5">
                  <c:v>18.75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4A0-4132-98D5-EB2C7E747E07}"/>
            </c:ext>
          </c:extLst>
        </c:ser>
        <c:ser>
          <c:idx val="4"/>
          <c:order val="4"/>
          <c:tx>
            <c:strRef>
              <c:f>'Avg Pay Rate per Age Group'!$F$3:$F$4</c:f>
              <c:strCache>
                <c:ptCount val="1"/>
                <c:pt idx="0">
                  <c:v>61+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'Avg Pay Rate per Age Group'!$A$5:$A$11</c:f>
              <c:strCache>
                <c:ptCount val="6"/>
                <c:pt idx="0">
                  <c:v>Executive General and Administration</c:v>
                </c:pt>
                <c:pt idx="1">
                  <c:v>Inventory Management</c:v>
                </c:pt>
                <c:pt idx="2">
                  <c:v>Manufacturing</c:v>
                </c:pt>
                <c:pt idx="3">
                  <c:v>Quality Assurance</c:v>
                </c:pt>
                <c:pt idx="4">
                  <c:v>Research and Development</c:v>
                </c:pt>
                <c:pt idx="5">
                  <c:v>Sales and Marketing</c:v>
                </c:pt>
              </c:strCache>
            </c:strRef>
          </c:cat>
          <c:val>
            <c:numRef>
              <c:f>'Avg Pay Rate per Age Group'!$F$5:$F$11</c:f>
              <c:numCache>
                <c:formatCode>_("$"* #,##0.00_);_("$"* \(#,##0.00\);_("$"* "-"??_);_(@_)</c:formatCode>
                <c:ptCount val="6"/>
                <c:pt idx="0">
                  <c:v>9.25</c:v>
                </c:pt>
                <c:pt idx="1">
                  <c:v>18.269200000000001</c:v>
                </c:pt>
                <c:pt idx="2">
                  <c:v>17.088461538461537</c:v>
                </c:pt>
                <c:pt idx="4">
                  <c:v>32.692300000000003</c:v>
                </c:pt>
                <c:pt idx="5">
                  <c:v>48.100999999999999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4A0-4132-98D5-EB2C7E747E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1739216320"/>
        <c:axId val="1734970416"/>
      </c:barChart>
      <c:catAx>
        <c:axId val="17392163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970416"/>
        <c:crosses val="autoZero"/>
        <c:auto val="1"/>
        <c:lblAlgn val="ctr"/>
        <c:lblOffset val="100"/>
        <c:noMultiLvlLbl val="0"/>
      </c:catAx>
      <c:valAx>
        <c:axId val="1734970416"/>
        <c:scaling>
          <c:orientation val="minMax"/>
          <c:max val="50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9216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8298980571592844"/>
          <c:y val="0.63164442442074564"/>
          <c:w val="8.8694560080096921E-2"/>
          <c:h val="0.30490976834193334"/>
        </c:manualLayout>
      </c:layout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Analysis.xlsx]Number of Emp by Marital Status!PivotTable4</c:name>
    <c:fmtId val="3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'Number of Emp by Marital Status'!$B$3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A46F-4E21-806C-813FA795404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A46F-4E21-806C-813FA795404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'Number of Emp by Marital Status'!$A$4:$A$6</c:f>
              <c:strCache>
                <c:ptCount val="2"/>
                <c:pt idx="0">
                  <c:v>M</c:v>
                </c:pt>
                <c:pt idx="1">
                  <c:v>S</c:v>
                </c:pt>
              </c:strCache>
            </c:strRef>
          </c:cat>
          <c:val>
            <c:numRef>
              <c:f>'Number of Emp by Marital Status'!$B$4:$B$6</c:f>
              <c:numCache>
                <c:formatCode>General</c:formatCode>
                <c:ptCount val="2"/>
                <c:pt idx="0">
                  <c:v>143</c:v>
                </c:pt>
                <c:pt idx="1">
                  <c:v>141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6F-4E21-806C-813FA795404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Analysis.xlsx]Qrtly Orders &amp; Sales!PivotTable6</c:name>
    <c:fmtId val="3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'Qrtly Orders &amp; Sales'!$C$3</c:f>
              <c:strCache>
                <c:ptCount val="1"/>
                <c:pt idx="0">
                  <c:v>Sum of totalqty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'Qrtly Orders &amp; Sales'!$A$4:$A$17</c:f>
              <c:strCache>
                <c:ptCount val="13"/>
                <c:pt idx="0">
                  <c:v>2011-Q2</c:v>
                </c:pt>
                <c:pt idx="1">
                  <c:v>2011-Q3</c:v>
                </c:pt>
                <c:pt idx="2">
                  <c:v>2011-Q4</c:v>
                </c:pt>
                <c:pt idx="3">
                  <c:v>2012-Q1</c:v>
                </c:pt>
                <c:pt idx="4">
                  <c:v>2012-Q2</c:v>
                </c:pt>
                <c:pt idx="5">
                  <c:v>2012-Q3</c:v>
                </c:pt>
                <c:pt idx="6">
                  <c:v>2012-Q4</c:v>
                </c:pt>
                <c:pt idx="7">
                  <c:v>2013-Q1</c:v>
                </c:pt>
                <c:pt idx="8">
                  <c:v>2013-Q2</c:v>
                </c:pt>
                <c:pt idx="9">
                  <c:v>2013-Q3</c:v>
                </c:pt>
                <c:pt idx="10">
                  <c:v>2013-Q4</c:v>
                </c:pt>
                <c:pt idx="11">
                  <c:v>2014-Q1</c:v>
                </c:pt>
                <c:pt idx="12">
                  <c:v>2014-Q2</c:v>
                </c:pt>
              </c:strCache>
            </c:strRef>
          </c:cat>
          <c:val>
            <c:numRef>
              <c:f>'Qrtly Orders &amp; Sales'!$C$4:$C$17</c:f>
              <c:numCache>
                <c:formatCode>General</c:formatCode>
                <c:ptCount val="13"/>
                <c:pt idx="0">
                  <c:v>594</c:v>
                </c:pt>
                <c:pt idx="1">
                  <c:v>3678</c:v>
                </c:pt>
                <c:pt idx="2">
                  <c:v>4773</c:v>
                </c:pt>
                <c:pt idx="3">
                  <c:v>6244</c:v>
                </c:pt>
                <c:pt idx="4">
                  <c:v>14384</c:v>
                </c:pt>
                <c:pt idx="5">
                  <c:v>15217</c:v>
                </c:pt>
                <c:pt idx="6">
                  <c:v>10222</c:v>
                </c:pt>
                <c:pt idx="7">
                  <c:v>11891</c:v>
                </c:pt>
                <c:pt idx="8">
                  <c:v>18817</c:v>
                </c:pt>
                <c:pt idx="9">
                  <c:v>19221</c:v>
                </c:pt>
                <c:pt idx="10">
                  <c:v>12590</c:v>
                </c:pt>
                <c:pt idx="11">
                  <c:v>13339</c:v>
                </c:pt>
                <c:pt idx="12">
                  <c:v>5310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E1-4BFD-9720-60E8926D0B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728115248"/>
        <c:axId val="1755798608"/>
      </c:barChart>
      <c:lineChart>
        <c:grouping val="standard"/>
        <c:varyColors val="0"/>
        <c:ser>
          <c:idx val="0"/>
          <c:order val="0"/>
          <c:tx>
            <c:strRef>
              <c:f>'Qrtly Orders &amp; Sales'!$B$3</c:f>
              <c:strCache>
                <c:ptCount val="1"/>
                <c:pt idx="0">
                  <c:v>Sum of totaldue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'Qrtly Orders &amp; Sales'!$A$4:$A$17</c:f>
              <c:strCache>
                <c:ptCount val="13"/>
                <c:pt idx="0">
                  <c:v>2011-Q2</c:v>
                </c:pt>
                <c:pt idx="1">
                  <c:v>2011-Q3</c:v>
                </c:pt>
                <c:pt idx="2">
                  <c:v>2011-Q4</c:v>
                </c:pt>
                <c:pt idx="3">
                  <c:v>2012-Q1</c:v>
                </c:pt>
                <c:pt idx="4">
                  <c:v>2012-Q2</c:v>
                </c:pt>
                <c:pt idx="5">
                  <c:v>2012-Q3</c:v>
                </c:pt>
                <c:pt idx="6">
                  <c:v>2012-Q4</c:v>
                </c:pt>
                <c:pt idx="7">
                  <c:v>2013-Q1</c:v>
                </c:pt>
                <c:pt idx="8">
                  <c:v>2013-Q2</c:v>
                </c:pt>
                <c:pt idx="9">
                  <c:v>2013-Q3</c:v>
                </c:pt>
                <c:pt idx="10">
                  <c:v>2013-Q4</c:v>
                </c:pt>
                <c:pt idx="11">
                  <c:v>2014-Q1</c:v>
                </c:pt>
                <c:pt idx="12">
                  <c:v>2014-Q2</c:v>
                </c:pt>
              </c:strCache>
            </c:strRef>
          </c:cat>
          <c:val>
            <c:numRef>
              <c:f>'Qrtly Orders &amp; Sales'!$B$4:$B$17</c:f>
              <c:numCache>
                <c:formatCode>_("$"* #,##0.00_);_("$"* \(#,##0.00\);_("$"* "-"??_);_(@_)</c:formatCode>
                <c:ptCount val="13"/>
                <c:pt idx="0">
                  <c:v>421089.7145</c:v>
                </c:pt>
                <c:pt idx="1">
                  <c:v>3146404.4252000023</c:v>
                </c:pt>
                <c:pt idx="2">
                  <c:v>4432802.3016999988</c:v>
                </c:pt>
                <c:pt idx="3">
                  <c:v>5970483.5000999989</c:v>
                </c:pt>
                <c:pt idx="4">
                  <c:v>5692154.688900006</c:v>
                </c:pt>
                <c:pt idx="5">
                  <c:v>6156729.7718999963</c:v>
                </c:pt>
                <c:pt idx="6">
                  <c:v>4757198.0867999978</c:v>
                </c:pt>
                <c:pt idx="7">
                  <c:v>5037083.0277000014</c:v>
                </c:pt>
                <c:pt idx="8">
                  <c:v>6291956.0334000029</c:v>
                </c:pt>
                <c:pt idx="9">
                  <c:v>6704367.8361000018</c:v>
                </c:pt>
                <c:pt idx="10">
                  <c:v>5421711.968100003</c:v>
                </c:pt>
                <c:pt idx="11">
                  <c:v>5481735.0596999973</c:v>
                </c:pt>
                <c:pt idx="12">
                  <c:v>2166834.9658999993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AE1-4BFD-9720-60E8926D0B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52050736"/>
        <c:axId val="1684686544"/>
      </c:lineChart>
      <c:catAx>
        <c:axId val="1728115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5798608"/>
        <c:crosses val="autoZero"/>
        <c:auto val="1"/>
        <c:lblAlgn val="ctr"/>
        <c:lblOffset val="100"/>
        <c:noMultiLvlLbl val="0"/>
      </c:catAx>
      <c:valAx>
        <c:axId val="1755798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28115248"/>
        <c:crosses val="autoZero"/>
        <c:crossBetween val="between"/>
      </c:valAx>
      <c:valAx>
        <c:axId val="1684686544"/>
        <c:scaling>
          <c:orientation val="minMax"/>
        </c:scaling>
        <c:delete val="0"/>
        <c:axPos val="r"/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2050736"/>
        <c:crosses val="max"/>
        <c:crossBetween val="between"/>
      </c:valAx>
      <c:catAx>
        <c:axId val="175205073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84686544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5106342302082846"/>
          <c:y val="0.92509742073735646"/>
          <c:w val="0.46353102277491726"/>
          <c:h val="6.009955339734321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Analysis.xlsx]High Sales in US!PivotTable10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US Territories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'High Sales in US'!$B$3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'High Sales in US'!$A$4:$A$13</c:f>
              <c:multiLvlStrCache>
                <c:ptCount val="5"/>
                <c:lvl>
                  <c:pt idx="0">
                    <c:v>Central</c:v>
                  </c:pt>
                  <c:pt idx="1">
                    <c:v>Northeast</c:v>
                  </c:pt>
                  <c:pt idx="2">
                    <c:v>Southeast</c:v>
                  </c:pt>
                  <c:pt idx="3">
                    <c:v>Southwest</c:v>
                  </c:pt>
                  <c:pt idx="4">
                    <c:v>Northwest</c:v>
                  </c:pt>
                </c:lvl>
                <c:lvl>
                  <c:pt idx="0">
                    <c:v>JillianCarson</c:v>
                  </c:pt>
                  <c:pt idx="2">
                    <c:v>TsviReiter</c:v>
                  </c:pt>
                  <c:pt idx="3">
                    <c:v>LindaMitchell</c:v>
                  </c:pt>
                  <c:pt idx="4">
                    <c:v>DavidCampbell</c:v>
                  </c:pt>
                </c:lvl>
              </c:multiLvlStrCache>
            </c:multiLvlStrRef>
          </c:cat>
          <c:val>
            <c:numRef>
              <c:f>'High Sales in US'!$B$4:$B$13</c:f>
              <c:numCache>
                <c:formatCode>_("$"* #,##0.00_);_("$"* \(#,##0.00\);_("$"* "-"??_);_(@_)</c:formatCode>
                <c:ptCount val="5"/>
                <c:pt idx="0">
                  <c:v>3311501.8520999998</c:v>
                </c:pt>
                <c:pt idx="1">
                  <c:v>4417588.0683000004</c:v>
                </c:pt>
                <c:pt idx="2">
                  <c:v>8086073.6760999998</c:v>
                </c:pt>
                <c:pt idx="3">
                  <c:v>7264201.1545000002</c:v>
                </c:pt>
                <c:pt idx="4">
                  <c:v>4207894.6025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37-4CAB-B3F0-C6973D9B28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51675600"/>
        <c:axId val="1755810704"/>
      </c:barChart>
      <c:catAx>
        <c:axId val="1751675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5810704"/>
        <c:crosses val="autoZero"/>
        <c:auto val="1"/>
        <c:lblAlgn val="ctr"/>
        <c:lblOffset val="100"/>
        <c:noMultiLvlLbl val="0"/>
      </c:catAx>
      <c:valAx>
        <c:axId val="1755810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167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Analysis.xlsx]High Sales outside US!PivotTable10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International Territories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  <c:spPr>
          <a:solidFill>
            <a:schemeClr val="accent2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9"/>
        <c:spPr>
          <a:solidFill>
            <a:schemeClr val="accent2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0"/>
        <c:spPr>
          <a:solidFill>
            <a:schemeClr val="accent2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1"/>
        <c:spPr>
          <a:solidFill>
            <a:schemeClr val="accent2"/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'High Sales outside US'!$B$3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multiLvlStrRef>
              <c:f>'High Sales outside US'!$A$4:$A$12</c:f>
              <c:multiLvlStrCache>
                <c:ptCount val="5"/>
                <c:lvl>
                  <c:pt idx="0">
                    <c:v>France</c:v>
                  </c:pt>
                  <c:pt idx="1">
                    <c:v>Germany</c:v>
                  </c:pt>
                  <c:pt idx="2">
                    <c:v>United Kingdom</c:v>
                  </c:pt>
                  <c:pt idx="3">
                    <c:v>Australia</c:v>
                  </c:pt>
                  <c:pt idx="4">
                    <c:v>Canada</c:v>
                  </c:pt>
                </c:lvl>
                <c:lvl>
                  <c:pt idx="0">
                    <c:v>AmyAlberts</c:v>
                  </c:pt>
                  <c:pt idx="3">
                    <c:v>SyedAbbas</c:v>
                  </c:pt>
                  <c:pt idx="4">
                    <c:v>StephenJiang</c:v>
                  </c:pt>
                </c:lvl>
              </c:multiLvlStrCache>
            </c:multiLvlStrRef>
          </c:cat>
          <c:val>
            <c:numRef>
              <c:f>'High Sales outside US'!$B$4:$B$12</c:f>
              <c:numCache>
                <c:formatCode>_("$"* #,##0.00_);_("$"* \(#,##0.00\);_("$"* "-"??_);_(@_)</c:formatCode>
                <c:ptCount val="5"/>
                <c:pt idx="0">
                  <c:v>110132.49249999999</c:v>
                </c:pt>
                <c:pt idx="1">
                  <c:v>219211.2352</c:v>
                </c:pt>
                <c:pt idx="2">
                  <c:v>497073.739</c:v>
                </c:pt>
                <c:pt idx="3">
                  <c:v>195528.7838</c:v>
                </c:pt>
                <c:pt idx="4">
                  <c:v>204459.60130000001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A1-40D9-B08C-A7AD5F2089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751675600"/>
        <c:axId val="1755810704"/>
      </c:barChart>
      <c:catAx>
        <c:axId val="1751675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5810704"/>
        <c:crosses val="autoZero"/>
        <c:auto val="1"/>
        <c:lblAlgn val="ctr"/>
        <c:lblOffset val="100"/>
        <c:noMultiLvlLbl val="0"/>
      </c:catAx>
      <c:valAx>
        <c:axId val="1755810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167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Analysis.xlsx]Percent of Sales by Gender!PivotTable11</c:name>
    <c:fmtId val="3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</c:pivotFmts>
    <c:plotArea>
      <c:layout/>
      <c:pieChart>
        <c:varyColors val="1"/>
        <c:ser>
          <c:idx val="0"/>
          <c:order val="0"/>
          <c:tx>
            <c:strRef>
              <c:f>'Percent of Sales by Gender'!$B$3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58C2-4483-BCB1-8374496CC12A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58C2-4483-BCB1-8374496CC12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'Percent of Sales by Gender'!$A$4:$A$6</c:f>
              <c:strCache>
                <c:ptCount val="2"/>
                <c:pt idx="0">
                  <c:v>F</c:v>
                </c:pt>
                <c:pt idx="1">
                  <c:v>M</c:v>
                </c:pt>
              </c:strCache>
            </c:strRef>
          </c:cat>
          <c:val>
            <c:numRef>
              <c:f>'Percent of Sales by Gender'!$B$4:$B$6</c:f>
              <c:numCache>
                <c:formatCode>_("$"* #,##0.00_);_("$"* \(#,##0.00\);_("$"* "-"??_);_(@_)</c:formatCode>
                <c:ptCount val="2"/>
                <c:pt idx="0">
                  <c:v>27612068.545799982</c:v>
                </c:pt>
                <c:pt idx="1">
                  <c:v>34068482.834199995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8C2-4483-BCB1-8374496CC1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[Group Project - Analysis.xlsx]Orders &amp; Sales by State!PivotTable12</c:name>
    <c:fmtId val="3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'Orders &amp; Sales by State'!$C$3</c:f>
              <c:strCache>
                <c:ptCount val="1"/>
                <c:pt idx="0">
                  <c:v>Sum of totalqty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'Orders &amp; Sales by State'!$A$4:$A$12</c:f>
              <c:strCache>
                <c:ptCount val="8"/>
                <c:pt idx="0">
                  <c:v>California</c:v>
                </c:pt>
                <c:pt idx="1">
                  <c:v>Massachusetts</c:v>
                </c:pt>
                <c:pt idx="2">
                  <c:v>Michigan</c:v>
                </c:pt>
                <c:pt idx="3">
                  <c:v>Minnesota</c:v>
                </c:pt>
                <c:pt idx="4">
                  <c:v>Oregon</c:v>
                </c:pt>
                <c:pt idx="5">
                  <c:v>Tennessee</c:v>
                </c:pt>
                <c:pt idx="6">
                  <c:v>Utah</c:v>
                </c:pt>
                <c:pt idx="7">
                  <c:v>Washington</c:v>
                </c:pt>
              </c:strCache>
            </c:strRef>
          </c:cat>
          <c:val>
            <c:numRef>
              <c:f>'Orders &amp; Sales by State'!$C$4:$C$12</c:f>
              <c:numCache>
                <c:formatCode>General</c:formatCode>
                <c:ptCount val="8"/>
                <c:pt idx="0">
                  <c:v>15397</c:v>
                </c:pt>
                <c:pt idx="1">
                  <c:v>5650</c:v>
                </c:pt>
                <c:pt idx="2">
                  <c:v>23058</c:v>
                </c:pt>
                <c:pt idx="3">
                  <c:v>27051</c:v>
                </c:pt>
                <c:pt idx="4">
                  <c:v>7360</c:v>
                </c:pt>
                <c:pt idx="5">
                  <c:v>16431</c:v>
                </c:pt>
                <c:pt idx="6">
                  <c:v>27229</c:v>
                </c:pt>
                <c:pt idx="7">
                  <c:v>14104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86-4470-B743-4223C2AE4F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751673520"/>
        <c:axId val="1608465600"/>
      </c:barChart>
      <c:lineChart>
        <c:grouping val="standard"/>
        <c:varyColors val="0"/>
        <c:ser>
          <c:idx val="0"/>
          <c:order val="0"/>
          <c:tx>
            <c:strRef>
              <c:f>'Orders &amp; Sales by State'!$B$3</c:f>
              <c:strCache>
                <c:ptCount val="1"/>
                <c:pt idx="0">
                  <c:v>Sum of totaldue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cat>
            <c:strRef>
              <c:f>'Orders &amp; Sales by State'!$A$4:$A$12</c:f>
              <c:strCache>
                <c:ptCount val="8"/>
                <c:pt idx="0">
                  <c:v>California</c:v>
                </c:pt>
                <c:pt idx="1">
                  <c:v>Massachusetts</c:v>
                </c:pt>
                <c:pt idx="2">
                  <c:v>Michigan</c:v>
                </c:pt>
                <c:pt idx="3">
                  <c:v>Minnesota</c:v>
                </c:pt>
                <c:pt idx="4">
                  <c:v>Oregon</c:v>
                </c:pt>
                <c:pt idx="5">
                  <c:v>Tennessee</c:v>
                </c:pt>
                <c:pt idx="6">
                  <c:v>Utah</c:v>
                </c:pt>
                <c:pt idx="7">
                  <c:v>Washington</c:v>
                </c:pt>
              </c:strCache>
            </c:strRef>
          </c:cat>
          <c:val>
            <c:numRef>
              <c:f>'Orders &amp; Sales by State'!$B$4:$B$12</c:f>
              <c:numCache>
                <c:formatCode>_("$"* #,##0.00_);_("$"* \(#,##0.00\);_("$"* "-"??_);_(@_)</c:formatCode>
                <c:ptCount val="8"/>
                <c:pt idx="0">
                  <c:v>7259567.8760999981</c:v>
                </c:pt>
                <c:pt idx="1">
                  <c:v>2608116.375500001</c:v>
                </c:pt>
                <c:pt idx="2">
                  <c:v>10475367.075100001</c:v>
                </c:pt>
                <c:pt idx="3">
                  <c:v>11342385.896800006</c:v>
                </c:pt>
                <c:pt idx="4">
                  <c:v>3748246.1217999985</c:v>
                </c:pt>
                <c:pt idx="5">
                  <c:v>8086073.6761000035</c:v>
                </c:pt>
                <c:pt idx="6">
                  <c:v>11695019.060499996</c:v>
                </c:pt>
                <c:pt idx="7">
                  <c:v>6465775.2981000012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186-4470-B743-4223C2AE4F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51669360"/>
        <c:axId val="1834179536"/>
      </c:lineChart>
      <c:catAx>
        <c:axId val="1751673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8465600"/>
        <c:crosses val="autoZero"/>
        <c:auto val="1"/>
        <c:lblAlgn val="ctr"/>
        <c:lblOffset val="100"/>
        <c:noMultiLvlLbl val="0"/>
      </c:catAx>
      <c:valAx>
        <c:axId val="1608465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1673520"/>
        <c:crosses val="autoZero"/>
        <c:crossBetween val="between"/>
      </c:valAx>
      <c:valAx>
        <c:axId val="1834179536"/>
        <c:scaling>
          <c:orientation val="minMax"/>
        </c:scaling>
        <c:delete val="0"/>
        <c:axPos val="r"/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1669360"/>
        <c:crosses val="max"/>
        <c:crossBetween val="between"/>
      </c:valAx>
      <c:catAx>
        <c:axId val="1751669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417953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523427886073015"/>
          <c:y val="0.92071099533496392"/>
          <c:w val="0.52368746210162131"/>
          <c:h val="7.05380335055597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media/image1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6/25/22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6/25/22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93737-A43B-4F6E-A1DD-4C6608418A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Adventure Works -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9DA140-DAA8-49C6-A7B4-45C213B165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Analysis of employee hire dates, demographics &amp;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DEA313-3137-41A7-8A11-58F3776D1CA7}"/>
              </a:ext>
            </a:extLst>
          </p:cNvPr>
          <p:cNvSpPr txBox="1"/>
          <p:nvPr/>
        </p:nvSpPr>
        <p:spPr>
          <a:xfrm>
            <a:off x="5416161" y="5638800"/>
            <a:ext cx="5632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cap="all" dirty="0">
                <a:solidFill>
                  <a:schemeClr val="accent1"/>
                </a:solidFill>
              </a:rPr>
              <a:t>By </a:t>
            </a:r>
            <a:r>
              <a:rPr lang="en-US" sz="1600" cap="all" dirty="0" err="1">
                <a:solidFill>
                  <a:schemeClr val="accent1"/>
                </a:solidFill>
              </a:rPr>
              <a:t>rohit</a:t>
            </a:r>
            <a:r>
              <a:rPr lang="en-US" sz="1600" cap="all" dirty="0">
                <a:solidFill>
                  <a:schemeClr val="accent1"/>
                </a:solidFill>
              </a:rPr>
              <a:t> </a:t>
            </a:r>
            <a:r>
              <a:rPr lang="en-US" sz="1600" cap="all" dirty="0" err="1">
                <a:solidFill>
                  <a:schemeClr val="accent1"/>
                </a:solidFill>
              </a:rPr>
              <a:t>deshpandE</a:t>
            </a:r>
            <a:endParaRPr lang="en-US" sz="1600" cap="all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3638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1F35B-7F88-4797-B0FD-E748A7B46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Annual Hires 2006-2013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D4E9529-6E9F-44CB-8DAF-988F563725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3306084"/>
              </p:ext>
            </p:extLst>
          </p:nvPr>
        </p:nvGraphicFramePr>
        <p:xfrm>
          <a:off x="702365" y="2451651"/>
          <a:ext cx="7911547" cy="38166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DD5145B-1474-42FD-9428-58C3E649CC2A}"/>
              </a:ext>
            </a:extLst>
          </p:cNvPr>
          <p:cNvSpPr txBox="1"/>
          <p:nvPr/>
        </p:nvSpPr>
        <p:spPr>
          <a:xfrm>
            <a:off x="8613911" y="2451651"/>
            <a:ext cx="31937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Huge increase in hires during 2009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Majority of hires are male</a:t>
            </a:r>
          </a:p>
        </p:txBody>
      </p:sp>
    </p:spTree>
    <p:extLst>
      <p:ext uri="{BB962C8B-B14F-4D97-AF65-F5344CB8AC3E}">
        <p14:creationId xmlns:p14="http://schemas.microsoft.com/office/powerpoint/2010/main" val="3061085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3C0E5-2D89-4E24-8864-3A936FA9B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Annual Number of Employees Hired per Department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B71F865-D0CE-4B5B-99D1-0A2E0B874F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6396751"/>
              </p:ext>
            </p:extLst>
          </p:nvPr>
        </p:nvGraphicFramePr>
        <p:xfrm>
          <a:off x="768627" y="2398643"/>
          <a:ext cx="7845284" cy="42539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97E60F1-F5E8-4B3D-ADA4-FE35D60D7A67}"/>
              </a:ext>
            </a:extLst>
          </p:cNvPr>
          <p:cNvSpPr txBox="1"/>
          <p:nvPr/>
        </p:nvSpPr>
        <p:spPr>
          <a:xfrm>
            <a:off x="8613911" y="2451651"/>
            <a:ext cx="3193775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Increase in 2009 hires due to Manufacturing Department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Sales &amp; Marketing hires were frozen for 2010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All other hires were frozen since 2011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81464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E5CD5-9CBC-40A3-B608-25BB06117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Pay Rate per Department by Age Group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C7FFC9-ACAD-43C7-A134-16F6C69CD235}"/>
              </a:ext>
            </a:extLst>
          </p:cNvPr>
          <p:cNvSpPr txBox="1"/>
          <p:nvPr/>
        </p:nvSpPr>
        <p:spPr>
          <a:xfrm>
            <a:off x="8613911" y="2451651"/>
            <a:ext cx="3193775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Top 5 Average Pay Rates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Sales and Marketing 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$48.10 (61+)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$31.84 (41-50)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Research and Development 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$45.53 (41-50)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$39.93 (31-40)</a:t>
            </a:r>
          </a:p>
          <a:p>
            <a:pPr marL="1200150" lvl="2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$32.69 (61+)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DDDD9DA-384F-4E54-8D63-412CF3F8DB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4409509"/>
              </p:ext>
            </p:extLst>
          </p:nvPr>
        </p:nvGraphicFramePr>
        <p:xfrm>
          <a:off x="887896" y="2451651"/>
          <a:ext cx="7726015" cy="40949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68218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4DA1E-1F12-4474-98D0-9AB880808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Percent of Employees by Marital Status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4CC0D9E-0C7E-4928-8347-0FEA3EAB22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6338677"/>
              </p:ext>
            </p:extLst>
          </p:nvPr>
        </p:nvGraphicFramePr>
        <p:xfrm>
          <a:off x="927652" y="2411895"/>
          <a:ext cx="7315201" cy="4187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D5A4B57-0F22-48A8-B974-9FF80978C66E}"/>
              </a:ext>
            </a:extLst>
          </p:cNvPr>
          <p:cNvSpPr txBox="1"/>
          <p:nvPr/>
        </p:nvSpPr>
        <p:spPr>
          <a:xfrm>
            <a:off x="8242853" y="2451651"/>
            <a:ext cx="356483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Even distribution of married and single employees.</a:t>
            </a:r>
          </a:p>
        </p:txBody>
      </p:sp>
    </p:spTree>
    <p:extLst>
      <p:ext uri="{BB962C8B-B14F-4D97-AF65-F5344CB8AC3E}">
        <p14:creationId xmlns:p14="http://schemas.microsoft.com/office/powerpoint/2010/main" val="1666001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EC1C1-FB6B-4385-A873-5DF690F31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Quarterly Orders &amp; Sales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017D4D8-3FDB-4E9E-915F-2CC45C0F33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4895760"/>
              </p:ext>
            </p:extLst>
          </p:nvPr>
        </p:nvGraphicFramePr>
        <p:xfrm>
          <a:off x="795129" y="2425147"/>
          <a:ext cx="7818781" cy="4214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6642AC8-5855-4B0B-9311-18E7A48008E2}"/>
              </a:ext>
            </a:extLst>
          </p:cNvPr>
          <p:cNvSpPr txBox="1"/>
          <p:nvPr/>
        </p:nvSpPr>
        <p:spPr>
          <a:xfrm>
            <a:off x="8613911" y="2451651"/>
            <a:ext cx="3193775" cy="423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Sales began Quarter 2 of 2011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Orders &amp; Sales show a seasonality trend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Quarters 2 &amp; 3 providing the highest orders and sales for each year.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Orders and Sales appear to be increasing annually.</a:t>
            </a:r>
          </a:p>
        </p:txBody>
      </p:sp>
    </p:spTree>
    <p:extLst>
      <p:ext uri="{BB962C8B-B14F-4D97-AF65-F5344CB8AC3E}">
        <p14:creationId xmlns:p14="http://schemas.microsoft.com/office/powerpoint/2010/main" val="1660823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F7843-5A7E-4AFA-ADA1-51E2D90A6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Employees with Highest Sales per Territory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DEE57AE-C6B6-43AE-BADA-F6397E6078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7998991"/>
              </p:ext>
            </p:extLst>
          </p:nvPr>
        </p:nvGraphicFramePr>
        <p:xfrm>
          <a:off x="711246" y="2603499"/>
          <a:ext cx="5278737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CA7791D5-711B-44DA-ABD4-A600AD1018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0559212"/>
              </p:ext>
            </p:extLst>
          </p:nvPr>
        </p:nvGraphicFramePr>
        <p:xfrm>
          <a:off x="6202015" y="2603499"/>
          <a:ext cx="5278739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073217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652AC-4323-41A4-A1AF-C621467DB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Percent of Sales by Gender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050B4CA-85CB-4DF5-B73A-D18D8F6E01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1980494"/>
              </p:ext>
            </p:extLst>
          </p:nvPr>
        </p:nvGraphicFramePr>
        <p:xfrm>
          <a:off x="1155701" y="2464904"/>
          <a:ext cx="7087152" cy="40949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BEEF01B-EC78-4A67-A231-83D2BF93B98F}"/>
              </a:ext>
            </a:extLst>
          </p:cNvPr>
          <p:cNvSpPr txBox="1"/>
          <p:nvPr/>
        </p:nvSpPr>
        <p:spPr>
          <a:xfrm>
            <a:off x="8242853" y="2451651"/>
            <a:ext cx="356483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Males have a 10% lead with over $34 million in sales.</a:t>
            </a:r>
          </a:p>
        </p:txBody>
      </p:sp>
    </p:spTree>
    <p:extLst>
      <p:ext uri="{BB962C8B-B14F-4D97-AF65-F5344CB8AC3E}">
        <p14:creationId xmlns:p14="http://schemas.microsoft.com/office/powerpoint/2010/main" val="498436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62901-B891-4B44-A29F-156FA1943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Total Orders &amp; Sales by State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1D444E2-CE4D-4895-9E48-F2FC664CE0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4665261"/>
              </p:ext>
            </p:extLst>
          </p:nvPr>
        </p:nvGraphicFramePr>
        <p:xfrm>
          <a:off x="808383" y="2385391"/>
          <a:ext cx="7805527" cy="4227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82F90F7-C8DD-40A6-AC05-F1F16E69C05A}"/>
              </a:ext>
            </a:extLst>
          </p:cNvPr>
          <p:cNvSpPr txBox="1"/>
          <p:nvPr/>
        </p:nvSpPr>
        <p:spPr>
          <a:xfrm>
            <a:off x="8613910" y="2385391"/>
            <a:ext cx="3193775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Minnesota and Utah lead orders and sales among states.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Utah leads overall with 27,229 orders and over $11.6 million in sales.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Massachusetts and Oregon trail other states.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Mass. coming in last with 5,560 orders and just over $2.6 million in sales.</a:t>
            </a:r>
          </a:p>
        </p:txBody>
      </p:sp>
    </p:spTree>
    <p:extLst>
      <p:ext uri="{BB962C8B-B14F-4D97-AF65-F5344CB8AC3E}">
        <p14:creationId xmlns:p14="http://schemas.microsoft.com/office/powerpoint/2010/main" val="36992425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88</TotalTime>
  <Words>241</Words>
  <Application>Microsoft Macintosh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 Boardroom</vt:lpstr>
      <vt:lpstr>Adventure Works - US</vt:lpstr>
      <vt:lpstr>Annual Hires 2006-2013</vt:lpstr>
      <vt:lpstr>Annual Number of Employees Hired per Department</vt:lpstr>
      <vt:lpstr>Average Pay Rate per Department by Age Group</vt:lpstr>
      <vt:lpstr>Percent of Employees by Marital Status</vt:lpstr>
      <vt:lpstr>Quarterly Orders &amp; Sales</vt:lpstr>
      <vt:lpstr>Employees with Highest Sales per Territory</vt:lpstr>
      <vt:lpstr>Percent of Sales by Gender</vt:lpstr>
      <vt:lpstr>Total Orders &amp; Sales by State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Adventure Works - US</dc:title>
  <dc:creator>Chad Sickler</dc:creator>
  <cp:lastModifiedBy>Rohit Chandrakant Deshpande</cp:lastModifiedBy>
  <cp:revision>19</cp:revision>
  <dcterms:created xsi:type="dcterms:W3CDTF">2018-12-05T17:13:36Z</dcterms:created>
  <dcterms:modified xsi:type="dcterms:W3CDTF">2022-06-25T17:00:29Z</dcterms:modified>
</cp:coreProperties>
</file>

<file path=docProps/thumbnail.jpeg>
</file>